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0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Google Sans" panose="020B0604020202020204" charset="0"/>
      <p:regular r:id="rId12"/>
      <p:bold r:id="rId13"/>
      <p:italic r:id="rId14"/>
      <p:boldItalic r:id="rId15"/>
    </p:embeddedFont>
    <p:embeddedFont>
      <p:font typeface="Roboto Mono" panose="00000009000000000000" pitchFamily="49" charset="0"/>
      <p:regular r:id="rId16"/>
      <p:bold r:id="rId17"/>
      <p:italic r:id="rId18"/>
      <p:boldItalic r:id="rId19"/>
    </p:embeddedFont>
    <p:embeddedFont>
      <p:font typeface="Roboto Mono Light" panose="00000009000000000000" pitchFamily="49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809">
          <p15:clr>
            <a:srgbClr val="747775"/>
          </p15:clr>
        </p15:guide>
        <p15:guide id="4" pos="5499">
          <p15:clr>
            <a:srgbClr val="747775"/>
          </p15:clr>
        </p15:guide>
        <p15:guide id="5" pos="233">
          <p15:clr>
            <a:srgbClr val="747775"/>
          </p15:clr>
        </p15:guide>
        <p15:guide id="6" orient="horz" pos="765">
          <p15:clr>
            <a:srgbClr val="747775"/>
          </p15:clr>
        </p15:guide>
        <p15:guide id="7" orient="horz" pos="861">
          <p15:clr>
            <a:srgbClr val="747775"/>
          </p15:clr>
        </p15:guide>
        <p15:guide id="8" orient="horz" pos="95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02" y="258"/>
      </p:cViewPr>
      <p:guideLst>
        <p:guide orient="horz" pos="1620"/>
        <p:guide pos="2880"/>
        <p:guide orient="horz" pos="2809"/>
        <p:guide pos="5499"/>
        <p:guide pos="233"/>
        <p:guide orient="horz" pos="765"/>
        <p:guide orient="horz" pos="861"/>
        <p:guide orient="horz" pos="95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35a5db83d97_0_5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" name="Google Shape;15;g35a5db83d97_0_5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35a5db83d97_0_4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" name="Google Shape;23;g35a5db83d97_0_4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39f70faba7a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Google Shape;32;g39f70faba7a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9f70faba7a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39f70faba7a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9f70faba7a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9f70faba7a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9f70faba7a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9f70faba7a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9f70faba7a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9f70faba7a_0_4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9f70faba7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39f70faba7a_0_95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9f70faba7a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9f70faba7a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Logo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0F0F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 b="1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  <a:defRPr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github.com/mayurmadnani/workshop-gcp-intent-to-agents" TargetMode="External"/><Relationship Id="rId5" Type="http://schemas.openxmlformats.org/officeDocument/2006/relationships/hyperlink" Target="http://linkedin.com/in/mayurmadnani" TargetMode="Externa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 title="DF25_PresentationTemplate_Title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Durgapur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" name="Google Shape;19;p4"/>
          <p:cNvSpPr txBox="1"/>
          <p:nvPr/>
        </p:nvSpPr>
        <p:spPr>
          <a:xfrm>
            <a:off x="812542" y="3741563"/>
            <a:ext cx="4294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Mayur Madnani</a:t>
            </a:r>
            <a:endParaRPr sz="160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0" name="Google Shape;20;p4"/>
          <p:cNvSpPr txBox="1"/>
          <p:nvPr/>
        </p:nvSpPr>
        <p:spPr>
          <a:xfrm>
            <a:off x="794394" y="1795300"/>
            <a:ext cx="7445700" cy="17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1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Turning Rough One-Liners into Actionable JIRA Tickets with Gemma</a:t>
            </a:r>
            <a:endParaRPr sz="4000" b="1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 title="20220706_171636_cropped.jpg"/>
          <p:cNvPicPr preferRelativeResize="0"/>
          <p:nvPr/>
        </p:nvPicPr>
        <p:blipFill rotWithShape="1">
          <a:blip r:embed="rId3">
            <a:alphaModFix/>
          </a:blip>
          <a:srcRect l="6718" r="6709"/>
          <a:stretch/>
        </p:blipFill>
        <p:spPr>
          <a:xfrm>
            <a:off x="4983250" y="-496175"/>
            <a:ext cx="4448399" cy="5639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5" title="DF25_PresentationTemplate_Title2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Durgapur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" name="Google Shape;28;p5"/>
          <p:cNvSpPr txBox="1"/>
          <p:nvPr/>
        </p:nvSpPr>
        <p:spPr>
          <a:xfrm>
            <a:off x="410373" y="3741563"/>
            <a:ext cx="42942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1E1E1E"/>
                </a:solidFill>
                <a:latin typeface="Roboto Mono"/>
                <a:ea typeface="Roboto Mono"/>
                <a:cs typeface="Roboto Mono"/>
                <a:sym typeface="Roboto Mono"/>
              </a:rPr>
              <a:t>Mayur Madnani</a:t>
            </a:r>
            <a:endParaRPr sz="1600" b="1">
              <a:solidFill>
                <a:srgbClr val="1E1E1E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" name="Google Shape;29;p5"/>
          <p:cNvSpPr txBox="1"/>
          <p:nvPr/>
        </p:nvSpPr>
        <p:spPr>
          <a:xfrm>
            <a:off x="392225" y="1947700"/>
            <a:ext cx="4294200" cy="17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Staff Engg @ JioHotstar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Previously @ Intuit, Walmart, SAP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Expertise in Data, AI and Backend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~10 years in the Industry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GenAI Course Author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Mentor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238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Speaker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308125" y="323700"/>
            <a:ext cx="4333500" cy="693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The Developer Reality Check</a:t>
            </a:r>
            <a:endParaRPr sz="2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956" y="1368424"/>
            <a:ext cx="377934" cy="2411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36860" y="1368424"/>
            <a:ext cx="377934" cy="2411074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>
            <a:spLocks noGrp="1"/>
          </p:cNvSpPr>
          <p:nvPr>
            <p:ph type="title" idx="4294967295"/>
          </p:nvPr>
        </p:nvSpPr>
        <p:spPr>
          <a:xfrm>
            <a:off x="308125" y="1829445"/>
            <a:ext cx="4333500" cy="14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b="0">
                <a:latin typeface="Arial"/>
                <a:ea typeface="Arial"/>
                <a:cs typeface="Arial"/>
                <a:sym typeface="Arial"/>
              </a:rPr>
              <a:t>Backlog grooming = soul-draining manual work</a:t>
            </a:r>
            <a:endParaRPr sz="1100" b="0">
              <a:latin typeface="Arial"/>
              <a:ea typeface="Arial"/>
              <a:cs typeface="Arial"/>
              <a:sym typeface="Arial"/>
            </a:endParaRPr>
          </a:p>
          <a:p>
            <a:pPr marL="9144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b="0">
                <a:latin typeface="Arial"/>
                <a:ea typeface="Arial"/>
                <a:cs typeface="Arial"/>
                <a:sym typeface="Arial"/>
              </a:rPr>
              <a:t>Incomplete notes → confusion → poor sprint planning</a:t>
            </a:r>
            <a:endParaRPr sz="1100" b="0">
              <a:latin typeface="Arial"/>
              <a:ea typeface="Arial"/>
              <a:cs typeface="Arial"/>
              <a:sym typeface="Arial"/>
            </a:endParaRPr>
          </a:p>
          <a:p>
            <a:pPr marL="9144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b="0">
                <a:latin typeface="Arial"/>
                <a:ea typeface="Arial"/>
                <a:cs typeface="Arial"/>
                <a:sym typeface="Arial"/>
              </a:rPr>
              <a:t>Meme: “When PM says ‘just write better tickets’”</a:t>
            </a:r>
            <a:endParaRPr sz="1100" b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" name="Google Shape;38;p6" title="jira.png"/>
          <p:cNvPicPr preferRelativeResize="0"/>
          <p:nvPr/>
        </p:nvPicPr>
        <p:blipFill rotWithShape="1">
          <a:blip r:embed="rId4">
            <a:alphaModFix/>
          </a:blip>
          <a:srcRect l="13239" r="13247"/>
          <a:stretch/>
        </p:blipFill>
        <p:spPr>
          <a:xfrm>
            <a:off x="4933625" y="-575125"/>
            <a:ext cx="4210374" cy="5718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Google Shape;39;p6" title="Picture1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7800" y="3347525"/>
            <a:ext cx="3514150" cy="170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308125" y="323700"/>
            <a:ext cx="4333500" cy="6939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The Management Problem</a:t>
            </a:r>
            <a:endParaRPr sz="2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5" name="Google Shape;4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4956" y="1368424"/>
            <a:ext cx="377934" cy="2411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36860" y="1368424"/>
            <a:ext cx="377934" cy="2411074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>
            <a:spLocks noGrp="1"/>
          </p:cNvSpPr>
          <p:nvPr>
            <p:ph type="title" idx="4294967295"/>
          </p:nvPr>
        </p:nvSpPr>
        <p:spPr>
          <a:xfrm>
            <a:off x="308125" y="1829445"/>
            <a:ext cx="4333500" cy="146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9144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b="0">
                <a:latin typeface="Arial"/>
                <a:ea typeface="Arial"/>
                <a:cs typeface="Arial"/>
                <a:sym typeface="Arial"/>
              </a:rPr>
              <a:t>Product managers struggle to keep dev notes structured</a:t>
            </a:r>
            <a:endParaRPr sz="1100" b="0">
              <a:latin typeface="Arial"/>
              <a:ea typeface="Arial"/>
              <a:cs typeface="Arial"/>
              <a:sym typeface="Arial"/>
            </a:endParaRPr>
          </a:p>
          <a:p>
            <a:pPr marL="9144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b="0">
                <a:latin typeface="Arial"/>
                <a:ea typeface="Arial"/>
                <a:cs typeface="Arial"/>
                <a:sym typeface="Arial"/>
              </a:rPr>
              <a:t>Context loss between idea → JIRA ticket</a:t>
            </a:r>
            <a:endParaRPr sz="1100" b="0">
              <a:latin typeface="Arial"/>
              <a:ea typeface="Arial"/>
              <a:cs typeface="Arial"/>
              <a:sym typeface="Arial"/>
            </a:endParaRPr>
          </a:p>
          <a:p>
            <a:pPr marL="914400" lvl="0" indent="-298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lang="en" sz="1100" b="0">
                <a:latin typeface="Arial"/>
                <a:ea typeface="Arial"/>
                <a:cs typeface="Arial"/>
                <a:sym typeface="Arial"/>
              </a:rPr>
              <a:t>Leads to rework, low velocity</a:t>
            </a:r>
            <a:endParaRPr sz="1100" b="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" name="Google Shape;48;p7" title="jira.png"/>
          <p:cNvPicPr preferRelativeResize="0"/>
          <p:nvPr/>
        </p:nvPicPr>
        <p:blipFill rotWithShape="1">
          <a:blip r:embed="rId4">
            <a:alphaModFix/>
          </a:blip>
          <a:srcRect l="13239" r="13247"/>
          <a:stretch/>
        </p:blipFill>
        <p:spPr>
          <a:xfrm>
            <a:off x="4933625" y="-575125"/>
            <a:ext cx="4210374" cy="571863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7" title="Picture2.png"/>
          <p:cNvPicPr preferRelativeResize="0"/>
          <p:nvPr/>
        </p:nvPicPr>
        <p:blipFill rotWithShape="1">
          <a:blip r:embed="rId5">
            <a:alphaModFix/>
          </a:blip>
          <a:srcRect t="2444" b="2435"/>
          <a:stretch/>
        </p:blipFill>
        <p:spPr>
          <a:xfrm>
            <a:off x="717800" y="3347525"/>
            <a:ext cx="3514149" cy="170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8" title="DF25_PresentationTemplate_Title5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8"/>
          <p:cNvSpPr txBox="1"/>
          <p:nvPr/>
        </p:nvSpPr>
        <p:spPr>
          <a:xfrm>
            <a:off x="848075" y="800800"/>
            <a:ext cx="7164000" cy="3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Enter: The TicketTuner Agent</a:t>
            </a: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Transform messy developer notes into production-ready tickets automatically.</a:t>
            </a:r>
            <a:endParaRPr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800"/>
              <a:buFont typeface="Google Sans"/>
              <a:buChar char="●"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Input</a:t>
            </a: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857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900"/>
              <a:buFont typeface="Roboto Mono Light"/>
              <a:buChar char="○"/>
            </a:pPr>
            <a:r>
              <a:rPr lang="en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Raw, unstructured developer notes and quick thoughts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800"/>
              <a:buFont typeface="Google Sans"/>
              <a:buChar char="●"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Model Processing</a:t>
            </a: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857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900"/>
              <a:buFont typeface="Roboto Mono Light"/>
              <a:buChar char="○"/>
            </a:pPr>
            <a:r>
              <a:rPr lang="en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Gemma on Cloud Run intelligently parses and structures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800"/>
              <a:buFont typeface="Google Sans"/>
              <a:buChar char="●"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Output</a:t>
            </a: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marL="914400" lvl="1" indent="-28575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900"/>
              <a:buFont typeface="Roboto Mono Light"/>
              <a:buChar char="○"/>
            </a:pPr>
            <a:r>
              <a:rPr lang="en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Complete ticket with title, description, acceptance criteria, priority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9" title="Picture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1" cy="46254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/>
          <p:nvPr/>
        </p:nvSpPr>
        <p:spPr>
          <a:xfrm>
            <a:off x="256000" y="247500"/>
            <a:ext cx="8457000" cy="6150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Demo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2" name="TicketTuner">
            <a:hlinkClick r:id="" action="ppaction://media"/>
            <a:extLst>
              <a:ext uri="{FF2B5EF4-FFF2-40B4-BE49-F238E27FC236}">
                <a16:creationId xmlns:a16="http://schemas.microsoft.com/office/drawing/2014/main" id="{241DCF13-C4A5-57A2-6299-12CA3F2E45B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24664" y="862500"/>
            <a:ext cx="7319671" cy="414755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1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1"/>
          <p:cNvSpPr/>
          <p:nvPr/>
        </p:nvSpPr>
        <p:spPr>
          <a:xfrm>
            <a:off x="256000" y="247500"/>
            <a:ext cx="8457000" cy="615000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Demo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id="72" name="Google Shape;72;p11" title="Screenshot 2025-11-02 07484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925" y="1007450"/>
            <a:ext cx="7940145" cy="397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2" title="linkedin qr.jpg"/>
          <p:cNvPicPr preferRelativeResize="0"/>
          <p:nvPr/>
        </p:nvPicPr>
        <p:blipFill rotWithShape="1">
          <a:blip r:embed="rId3">
            <a:alphaModFix/>
          </a:blip>
          <a:srcRect l="4882" r="4873"/>
          <a:stretch/>
        </p:blipFill>
        <p:spPr>
          <a:xfrm>
            <a:off x="748525" y="404875"/>
            <a:ext cx="3177600" cy="3474600"/>
          </a:xfrm>
          <a:prstGeom prst="roundRect">
            <a:avLst>
              <a:gd name="adj" fmla="val 6458"/>
            </a:avLst>
          </a:prstGeom>
          <a:noFill/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78" name="Google Shape;78;p12" title="agents workshop qr-code.png"/>
          <p:cNvPicPr preferRelativeResize="0"/>
          <p:nvPr/>
        </p:nvPicPr>
        <p:blipFill rotWithShape="1">
          <a:blip r:embed="rId4">
            <a:alphaModFix/>
          </a:blip>
          <a:srcRect l="4271" r="4271"/>
          <a:stretch/>
        </p:blipFill>
        <p:spPr>
          <a:xfrm>
            <a:off x="5142400" y="404875"/>
            <a:ext cx="3066000" cy="3352500"/>
          </a:xfrm>
          <a:prstGeom prst="roundRect">
            <a:avLst>
              <a:gd name="adj" fmla="val 6458"/>
            </a:avLst>
          </a:prstGeom>
          <a:noFill/>
          <a:ln w="19050" cap="flat" cmpd="sng">
            <a:solidFill>
              <a:srgbClr val="1E1E1E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79" name="Google Shape;79;p12"/>
          <p:cNvSpPr txBox="1"/>
          <p:nvPr/>
        </p:nvSpPr>
        <p:spPr>
          <a:xfrm>
            <a:off x="748525" y="3879350"/>
            <a:ext cx="4691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🌐</a:t>
            </a:r>
            <a:r>
              <a:rPr lang="en" sz="18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5"/>
              </a:rPr>
              <a:t>linkedin.com/in/mayurmadnani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80" name="Google Shape;80;p12"/>
          <p:cNvSpPr txBox="1"/>
          <p:nvPr/>
        </p:nvSpPr>
        <p:spPr>
          <a:xfrm>
            <a:off x="1889825" y="4385675"/>
            <a:ext cx="6363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🌐</a:t>
            </a:r>
            <a:r>
              <a:rPr lang="en" sz="1800" u="sng">
                <a:solidFill>
                  <a:schemeClr val="hlink"/>
                </a:solidFill>
                <a:hlinkClick r:id="rId6"/>
              </a:rPr>
              <a:t>github.com/mayurmadnani/workshop-gcp-intent-to-agents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vFest 2025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4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</Words>
  <Application>Microsoft Office PowerPoint</Application>
  <PresentationFormat>On-screen Show (16:9)</PresentationFormat>
  <Paragraphs>33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Google Sans</vt:lpstr>
      <vt:lpstr>Roboto Mono</vt:lpstr>
      <vt:lpstr>Roboto Mono Light</vt:lpstr>
      <vt:lpstr>DevFest 2025</vt:lpstr>
      <vt:lpstr>PowerPoint Presentation</vt:lpstr>
      <vt:lpstr>PowerPoint Presentation</vt:lpstr>
      <vt:lpstr>Backlog grooming = soul-draining manual work Incomplete notes → confusion → poor sprint planning Meme: “When PM says ‘just write better tickets’”</vt:lpstr>
      <vt:lpstr>Product managers struggle to keep dev notes structured Context loss between idea → JIRA ticket Leads to rework, low velocity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Mayur Madnani</cp:lastModifiedBy>
  <cp:revision>1</cp:revision>
  <dcterms:modified xsi:type="dcterms:W3CDTF">2025-11-02T04:08:50Z</dcterms:modified>
</cp:coreProperties>
</file>